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88" r:id="rId3"/>
    <p:sldId id="284" r:id="rId4"/>
    <p:sldId id="290" r:id="rId5"/>
    <p:sldId id="291" r:id="rId6"/>
    <p:sldId id="293" r:id="rId7"/>
    <p:sldId id="295" r:id="rId8"/>
    <p:sldId id="296" r:id="rId9"/>
    <p:sldId id="297" r:id="rId10"/>
    <p:sldId id="294" r:id="rId11"/>
    <p:sldId id="282" r:id="rId12"/>
    <p:sldId id="28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3" pos="3114" userDrawn="1">
          <p15:clr>
            <a:srgbClr val="A4A3A4"/>
          </p15:clr>
        </p15:guide>
        <p15:guide id="4" orient="horz" pos="3702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294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E2"/>
    <a:srgbClr val="DDADA3"/>
    <a:srgbClr val="99A6CF"/>
    <a:srgbClr val="F8EEEC"/>
    <a:srgbClr val="F1DFDB"/>
    <a:srgbClr val="FDEBE4"/>
    <a:srgbClr val="EAECED"/>
    <a:srgbClr val="DFC7C2"/>
    <a:srgbClr val="FFFFFF"/>
    <a:srgbClr val="ECD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0" autoAdjust="0"/>
    <p:restoredTop sz="94678"/>
  </p:normalViewPr>
  <p:slideViewPr>
    <p:cSldViewPr snapToGrid="0" showGuides="1">
      <p:cViewPr varScale="1">
        <p:scale>
          <a:sx n="164" d="100"/>
          <a:sy n="164" d="100"/>
        </p:scale>
        <p:origin x="264" y="152"/>
      </p:cViewPr>
      <p:guideLst>
        <p:guide orient="horz" pos="1026"/>
        <p:guide pos="3114"/>
        <p:guide orient="horz" pos="3702"/>
        <p:guide pos="756"/>
        <p:guide orient="horz" pos="663"/>
        <p:guide orient="horz" pos="2160"/>
        <p:guide orient="horz" pos="32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475AB-2B3F-46AF-9083-745E0442A3A5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687B-7C95-4380-BDD3-F0CA570E2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687B-7C95-4380-BDD3-F0CA570E23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0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B687B-7C95-4380-BDD3-F0CA570E23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87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703C-A4E6-4F50-9D61-ABE41FF233B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6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0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1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48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  <p:extLst>
      <p:ext uri="{BB962C8B-B14F-4D97-AF65-F5344CB8AC3E}">
        <p14:creationId xmlns:p14="http://schemas.microsoft.com/office/powerpoint/2010/main" val="260351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2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9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22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9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8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25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4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C2F43-E9A9-4EE8-AD09-9A994D84E42D}" type="datetimeFigureOut">
              <a:rPr lang="ko-KR" altLang="en-US" smtClean="0"/>
              <a:t>2019. 5. 27.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17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eg"/><Relationship Id="rId10" Type="http://schemas.openxmlformats.org/officeDocument/2006/relationships/hyperlink" Target="https://www.youtube.com/watch?v=X1dSPE1TTfg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0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5439307" y="940679"/>
            <a:ext cx="6256281" cy="3539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Press</a:t>
            </a:r>
            <a:r>
              <a:rPr lang="ko-KR" altLang="en-US" sz="80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80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Bin</a:t>
            </a:r>
          </a:p>
          <a:p>
            <a:pPr algn="r"/>
            <a:r>
              <a:rPr lang="en-US" altLang="ko-KR" sz="48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3.14 Engine</a:t>
            </a:r>
            <a:endParaRPr lang="en-US" altLang="ko-KR" sz="4800" b="1" dirty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en-US" altLang="ko-KR" sz="4800" b="1" dirty="0">
                <a:solidFill>
                  <a:sysClr val="windowText" lastClr="000000"/>
                </a:solidFill>
                <a:latin typeface="+mn-ea"/>
              </a:rPr>
              <a:t>19.05.28</a:t>
            </a:r>
          </a:p>
          <a:p>
            <a:pPr algn="r"/>
            <a:r>
              <a:rPr lang="ko-KR" altLang="en-US" sz="2000" b="1" dirty="0">
                <a:solidFill>
                  <a:sysClr val="windowText" lastClr="000000"/>
                </a:solidFill>
                <a:latin typeface="+mn-ea"/>
              </a:rPr>
              <a:t>중간 진행 보고 세미나</a:t>
            </a:r>
            <a:endParaRPr lang="en-US" altLang="ko-KR" sz="2000" b="1" dirty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en-US" altLang="ko-KR" sz="2000" b="1" dirty="0">
                <a:solidFill>
                  <a:sysClr val="windowText" lastClr="000000"/>
                </a:solidFill>
                <a:latin typeface="+mn-ea"/>
              </a:rPr>
              <a:t>+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+mn-ea"/>
              </a:rPr>
              <a:t>중간 시연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591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/>
          <p:cNvSpPr/>
          <p:nvPr/>
        </p:nvSpPr>
        <p:spPr>
          <a:xfrm>
            <a:off x="3648000" y="2313000"/>
            <a:ext cx="4928841" cy="2226737"/>
          </a:xfrm>
          <a:prstGeom prst="frame">
            <a:avLst>
              <a:gd name="adj1" fmla="val 5419"/>
            </a:avLst>
          </a:prstGeom>
          <a:solidFill>
            <a:srgbClr val="99A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tx1"/>
                </a:solidFill>
              </a:rPr>
              <a:t>중간시연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47B32E-0A85-A047-B278-1803577BFF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040F59E-018E-3847-8857-618765B5E802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7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5" y="-27306"/>
            <a:ext cx="12285980" cy="71860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83790" y="2459355"/>
            <a:ext cx="7425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pc="-150" dirty="0">
                <a:solidFill>
                  <a:schemeClr val="bg1"/>
                </a:solidFill>
                <a:latin typeface="KyoMadoka" panose="02000609000000000000" charset="-128"/>
                <a:ea typeface="KyoMadoka" panose="02000609000000000000" charset="-128"/>
              </a:rPr>
              <a:t>Q n A</a:t>
            </a:r>
          </a:p>
        </p:txBody>
      </p:sp>
      <p:sp>
        <p:nvSpPr>
          <p:cNvPr id="22" name="矩形 21"/>
          <p:cNvSpPr/>
          <p:nvPr/>
        </p:nvSpPr>
        <p:spPr>
          <a:xfrm>
            <a:off x="2250440" y="2220595"/>
            <a:ext cx="7691120" cy="241554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7248499" y="1811206"/>
            <a:ext cx="4628190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8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감사합니다</a:t>
            </a:r>
            <a:r>
              <a:rPr lang="en-US" altLang="ko-KR" sz="48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.</a:t>
            </a:r>
          </a:p>
          <a:p>
            <a:pPr algn="r"/>
            <a:r>
              <a:rPr lang="en-US" altLang="ko-KR" sz="2000" b="1" spc="-150" dirty="0">
                <a:solidFill>
                  <a:sysClr val="windowText" lastClr="000000"/>
                </a:solidFill>
                <a:latin typeface="+mn-ea"/>
              </a:rPr>
              <a:t>T h a n k  y o u   f o r   w a t c h I n g</a:t>
            </a:r>
            <a:endParaRPr lang="ko-KR" altLang="en-US" sz="2000" b="1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10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130999184" descr="EMB00003e7456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0" t="21657" r="24228" b="35376"/>
          <a:stretch>
            <a:fillRect/>
          </a:stretch>
        </p:blipFill>
        <p:spPr bwMode="auto">
          <a:xfrm>
            <a:off x="0" y="-929792"/>
            <a:ext cx="12192000" cy="778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929792"/>
            <a:ext cx="12192000" cy="778779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6477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菱形 5"/>
          <p:cNvSpPr/>
          <p:nvPr/>
        </p:nvSpPr>
        <p:spPr>
          <a:xfrm rot="16200000">
            <a:off x="-4704384" y="-2359779"/>
            <a:ext cx="12671426" cy="12671430"/>
          </a:xfrm>
          <a:prstGeom prst="diamond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6"/>
          <p:cNvSpPr/>
          <p:nvPr/>
        </p:nvSpPr>
        <p:spPr>
          <a:xfrm rot="18929991">
            <a:off x="7032097" y="-6304397"/>
            <a:ext cx="6929119" cy="6929119"/>
          </a:xfrm>
          <a:prstGeom prst="rtTriangl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24"/>
          <p:cNvSpPr txBox="1"/>
          <p:nvPr/>
        </p:nvSpPr>
        <p:spPr>
          <a:xfrm rot="18961399">
            <a:off x="7288562" y="197480"/>
            <a:ext cx="1954381" cy="434029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1500" spc="300" dirty="0">
                <a:solidFill>
                  <a:schemeClr val="bg1"/>
                </a:solidFill>
                <a:latin typeface="Consolas" panose="020B0609020204030204" pitchFamily="49" charset="0"/>
                <a:ea typeface="DecoType Naskh" charset="-78"/>
                <a:cs typeface="DecoType Naskh"/>
              </a:rPr>
              <a:t>INDEX</a:t>
            </a:r>
            <a:endParaRPr lang="zh-CN" altLang="en-US" sz="11500" spc="300" dirty="0">
              <a:solidFill>
                <a:schemeClr val="bg1"/>
              </a:solidFill>
              <a:latin typeface="Consolas" panose="020B0609020204030204" pitchFamily="49" charset="0"/>
              <a:ea typeface="DecoType Naskh" charset="-78"/>
              <a:cs typeface="DecoType Naskh"/>
            </a:endParaRPr>
          </a:p>
        </p:txBody>
      </p:sp>
      <p:sp>
        <p:nvSpPr>
          <p:cNvPr id="8" name="Oval 13"/>
          <p:cNvSpPr/>
          <p:nvPr/>
        </p:nvSpPr>
        <p:spPr>
          <a:xfrm>
            <a:off x="864662" y="1989958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" name="Oval 13"/>
          <p:cNvSpPr/>
          <p:nvPr/>
        </p:nvSpPr>
        <p:spPr>
          <a:xfrm>
            <a:off x="864662" y="2915938"/>
            <a:ext cx="695082" cy="695078"/>
          </a:xfrm>
          <a:prstGeom prst="ellipse">
            <a:avLst/>
          </a:prstGeom>
          <a:solidFill>
            <a:srgbClr val="E57B8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B45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000" b="1" dirty="0">
              <a:solidFill>
                <a:srgbClr val="0B45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val 13"/>
          <p:cNvSpPr/>
          <p:nvPr/>
        </p:nvSpPr>
        <p:spPr>
          <a:xfrm>
            <a:off x="864662" y="3841918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864662" y="4767897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文本框 14"/>
          <p:cNvSpPr txBox="1"/>
          <p:nvPr/>
        </p:nvSpPr>
        <p:spPr>
          <a:xfrm>
            <a:off x="2304127" y="2102717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ea typeface="DecoType Naskh" charset="-78"/>
                <a:cs typeface="DecoType Naskh" charset="-78"/>
              </a:rPr>
              <a:t>현재까지 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완료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된 진행사항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  <p:sp>
        <p:nvSpPr>
          <p:cNvPr id="21" name="文本框 17"/>
          <p:cNvSpPr txBox="1"/>
          <p:nvPr/>
        </p:nvSpPr>
        <p:spPr>
          <a:xfrm>
            <a:off x="2304127" y="3030111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ea typeface="DecoType Naskh" charset="-78"/>
                <a:cs typeface="DecoType Naskh" charset="-78"/>
              </a:rPr>
              <a:t>제품의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 테스트 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결과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  <p:sp>
        <p:nvSpPr>
          <p:cNvPr id="24" name="文本框 20"/>
          <p:cNvSpPr txBox="1"/>
          <p:nvPr/>
        </p:nvSpPr>
        <p:spPr>
          <a:xfrm>
            <a:off x="2298198" y="395721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문제해결 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과정</a:t>
            </a:r>
            <a:endParaRPr kumimoji="1" lang="zh-CN" altLang="en-US" sz="2400" b="1" dirty="0">
              <a:ea typeface="DecoType Naskh" charset="-78"/>
              <a:cs typeface="DecoType Naskh" charset="-78"/>
            </a:endParaRPr>
          </a:p>
        </p:txBody>
      </p:sp>
      <p:sp>
        <p:nvSpPr>
          <p:cNvPr id="27" name="文本框 23"/>
          <p:cNvSpPr txBox="1"/>
          <p:nvPr/>
        </p:nvSpPr>
        <p:spPr>
          <a:xfrm>
            <a:off x="2298198" y="488460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중간 시연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170905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10">
            <a:extLst>
              <a:ext uri="{FF2B5EF4-FFF2-40B4-BE49-F238E27FC236}">
                <a16:creationId xmlns:a16="http://schemas.microsoft.com/office/drawing/2014/main" id="{E1891B2D-60B9-6042-B96D-523397B763B0}"/>
              </a:ext>
            </a:extLst>
          </p:cNvPr>
          <p:cNvSpPr/>
          <p:nvPr/>
        </p:nvSpPr>
        <p:spPr>
          <a:xfrm>
            <a:off x="6306857" y="4799143"/>
            <a:ext cx="5109662" cy="1037863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3971" y="4902575"/>
            <a:ext cx="490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압축뭉치</a:t>
            </a:r>
            <a:r>
              <a:rPr lang="en-US" altLang="ko-KR" sz="2400" dirty="0"/>
              <a:t>+</a:t>
            </a:r>
            <a:r>
              <a:rPr lang="ko-KR" altLang="en-US" sz="2400" dirty="0"/>
              <a:t>센서</a:t>
            </a:r>
            <a:r>
              <a:rPr lang="en-US" altLang="ko-KR" sz="2400" dirty="0"/>
              <a:t>+</a:t>
            </a:r>
            <a:r>
              <a:rPr lang="ko-KR" altLang="en-US" sz="2400" dirty="0"/>
              <a:t>스피커</a:t>
            </a:r>
            <a:r>
              <a:rPr lang="en-US" altLang="ko-KR" sz="2400" dirty="0"/>
              <a:t>+</a:t>
            </a:r>
            <a:r>
              <a:rPr lang="ko-KR" altLang="en-US" sz="2400" dirty="0"/>
              <a:t>실린더 제어 테스트</a:t>
            </a:r>
            <a:endParaRPr lang="en-US" altLang="ko-KR" sz="2400" dirty="0"/>
          </a:p>
        </p:txBody>
      </p:sp>
      <p:sp>
        <p:nvSpPr>
          <p:cNvPr id="21" name="矩形: 圆角 10">
            <a:extLst>
              <a:ext uri="{FF2B5EF4-FFF2-40B4-BE49-F238E27FC236}">
                <a16:creationId xmlns:a16="http://schemas.microsoft.com/office/drawing/2014/main" id="{7D6654DA-BA47-BF4E-8E78-2E2C1EBB6FAD}"/>
              </a:ext>
            </a:extLst>
          </p:cNvPr>
          <p:cNvSpPr/>
          <p:nvPr/>
        </p:nvSpPr>
        <p:spPr>
          <a:xfrm>
            <a:off x="6289287" y="2384647"/>
            <a:ext cx="5109662" cy="1037863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: 圆角 10">
            <a:extLst>
              <a:ext uri="{FF2B5EF4-FFF2-40B4-BE49-F238E27FC236}">
                <a16:creationId xmlns:a16="http://schemas.microsoft.com/office/drawing/2014/main" id="{49DC7882-E0A8-5E47-9907-53988B852C74}"/>
              </a:ext>
            </a:extLst>
          </p:cNvPr>
          <p:cNvSpPr/>
          <p:nvPr/>
        </p:nvSpPr>
        <p:spPr>
          <a:xfrm>
            <a:off x="6321824" y="3838338"/>
            <a:ext cx="5109662" cy="465974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圆角 10">
            <a:extLst>
              <a:ext uri="{FF2B5EF4-FFF2-40B4-BE49-F238E27FC236}">
                <a16:creationId xmlns:a16="http://schemas.microsoft.com/office/drawing/2014/main" id="{21D0837B-EC42-D44B-AB76-D5F3D8F47D8F}"/>
              </a:ext>
            </a:extLst>
          </p:cNvPr>
          <p:cNvSpPr/>
          <p:nvPr/>
        </p:nvSpPr>
        <p:spPr>
          <a:xfrm>
            <a:off x="6289287" y="1497569"/>
            <a:ext cx="5109662" cy="465974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완료된 진행사항</a:t>
            </a:r>
            <a:r>
              <a:rPr lang="en-US" altLang="ko-KR" sz="3200" b="1" dirty="0"/>
              <a:t>	</a:t>
            </a:r>
            <a:r>
              <a:rPr lang="en-US" altLang="ko-KR" sz="2400" dirty="0"/>
              <a:t>-5.20-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2" r="-571" b="10203"/>
          <a:stretch/>
        </p:blipFill>
        <p:spPr>
          <a:xfrm>
            <a:off x="619662" y="1265415"/>
            <a:ext cx="5040000" cy="4680000"/>
          </a:xfrm>
          <a:prstGeom prst="round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707"/>
          <a:stretch/>
        </p:blipFill>
        <p:spPr>
          <a:xfrm rot="5400000">
            <a:off x="772530" y="1124605"/>
            <a:ext cx="4680000" cy="5040000"/>
          </a:xfrm>
          <a:prstGeom prst="roundRect">
            <a:avLst/>
          </a:prstGeom>
        </p:spPr>
      </p:pic>
      <p:pic>
        <p:nvPicPr>
          <p:cNvPr id="23" name="그림 22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21000"/>
          <a:stretch/>
        </p:blipFill>
        <p:spPr>
          <a:xfrm>
            <a:off x="592530" y="1248708"/>
            <a:ext cx="5040000" cy="4680000"/>
          </a:xfrm>
          <a:prstGeom prst="roundRect">
            <a:avLst/>
          </a:prstGeom>
        </p:spPr>
      </p:pic>
      <p:pic>
        <p:nvPicPr>
          <p:cNvPr id="27" name="그림 26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9" r="9824"/>
          <a:stretch/>
        </p:blipFill>
        <p:spPr>
          <a:xfrm rot="5400000">
            <a:off x="786096" y="1068708"/>
            <a:ext cx="4680000" cy="5040000"/>
          </a:xfrm>
          <a:prstGeom prst="roundRect">
            <a:avLst/>
          </a:prstGeom>
        </p:spPr>
      </p:pic>
      <p:pic>
        <p:nvPicPr>
          <p:cNvPr id="28" name="그림 27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6" y="1226225"/>
            <a:ext cx="5040000" cy="4680000"/>
          </a:xfrm>
          <a:prstGeom prst="roundRect">
            <a:avLst/>
          </a:prstGeom>
        </p:spPr>
      </p:pic>
      <p:pic>
        <p:nvPicPr>
          <p:cNvPr id="25" name="그림 24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/>
          <a:stretch/>
        </p:blipFill>
        <p:spPr>
          <a:xfrm>
            <a:off x="583254" y="1254174"/>
            <a:ext cx="5040000" cy="4680000"/>
          </a:xfrm>
          <a:prstGeom prst="round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5781" y="1520816"/>
            <a:ext cx="32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압축뭉치</a:t>
            </a:r>
            <a:r>
              <a:rPr lang="en-US" altLang="ko-KR" sz="2400" dirty="0"/>
              <a:t> </a:t>
            </a:r>
            <a:r>
              <a:rPr lang="ko-KR" altLang="en-US" sz="2400" dirty="0"/>
              <a:t>프린팅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89287" y="2483033"/>
            <a:ext cx="486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</a:t>
            </a:r>
            <a:r>
              <a:rPr lang="ko-KR" altLang="ko-KR" sz="2400" dirty="0"/>
              <a:t>모델링 </a:t>
            </a:r>
            <a:r>
              <a:rPr lang="en-US" altLang="ko-KR" sz="2400" dirty="0"/>
              <a:t>4</a:t>
            </a:r>
            <a:r>
              <a:rPr lang="ko-KR" altLang="ko-KR" sz="2400" dirty="0"/>
              <a:t>피스 압축뭉치에서 하드보드지 </a:t>
            </a:r>
            <a:r>
              <a:rPr lang="ko-KR" altLang="ko-KR" sz="2400" dirty="0" err="1"/>
              <a:t>압축뭉치로</a:t>
            </a:r>
            <a:r>
              <a:rPr lang="ko-KR" altLang="ko-KR" sz="2400" dirty="0"/>
              <a:t> 변경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368318" y="3852438"/>
            <a:ext cx="284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아크릴 판 제단</a:t>
            </a:r>
            <a:endParaRPr lang="en-US" altLang="ko-KR" sz="2400" dirty="0"/>
          </a:p>
        </p:txBody>
      </p:sp>
      <p:pic>
        <p:nvPicPr>
          <p:cNvPr id="11" name="그림 10">
            <a:hlinkClick r:id="rId10"/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88"/>
          <a:stretch/>
        </p:blipFill>
        <p:spPr>
          <a:xfrm>
            <a:off x="635861" y="1232001"/>
            <a:ext cx="5040000" cy="4680000"/>
          </a:xfrm>
          <a:prstGeom prst="round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E0855DD9-321D-B747-9258-2646E6EDA0C3}"/>
              </a:ext>
            </a:extLst>
          </p:cNvPr>
          <p:cNvSpPr/>
          <p:nvPr/>
        </p:nvSpPr>
        <p:spPr>
          <a:xfrm>
            <a:off x="8810787" y="4472239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86043E54-B037-3643-A20B-2C669BE198C1}"/>
              </a:ext>
            </a:extLst>
          </p:cNvPr>
          <p:cNvSpPr/>
          <p:nvPr/>
        </p:nvSpPr>
        <p:spPr>
          <a:xfrm>
            <a:off x="8810787" y="3519135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id="{ED0F8FF8-1416-2444-B4EB-DC900017F1A1}"/>
              </a:ext>
            </a:extLst>
          </p:cNvPr>
          <p:cNvSpPr/>
          <p:nvPr/>
        </p:nvSpPr>
        <p:spPr>
          <a:xfrm>
            <a:off x="8810787" y="2062099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32812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/>
      <p:bldP spid="21" grpId="0" animBg="1"/>
      <p:bldP spid="20" grpId="0" animBg="1"/>
      <p:bldP spid="8" grpId="1"/>
      <p:bldP spid="9" grpId="1"/>
      <p:bldP spid="3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10">
            <a:extLst>
              <a:ext uri="{FF2B5EF4-FFF2-40B4-BE49-F238E27FC236}">
                <a16:creationId xmlns:a16="http://schemas.microsoft.com/office/drawing/2014/main" id="{ACDC29BA-D19D-DA43-84D0-E5D307437F59}"/>
              </a:ext>
            </a:extLst>
          </p:cNvPr>
          <p:cNvSpPr/>
          <p:nvPr/>
        </p:nvSpPr>
        <p:spPr>
          <a:xfrm>
            <a:off x="6289287" y="5185910"/>
            <a:ext cx="5109662" cy="465974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矩形: 圆角 10">
            <a:extLst>
              <a:ext uri="{FF2B5EF4-FFF2-40B4-BE49-F238E27FC236}">
                <a16:creationId xmlns:a16="http://schemas.microsoft.com/office/drawing/2014/main" id="{D0335DB6-4B4B-714E-AE3A-1B5E6FF7D288}"/>
              </a:ext>
            </a:extLst>
          </p:cNvPr>
          <p:cNvSpPr/>
          <p:nvPr/>
        </p:nvSpPr>
        <p:spPr>
          <a:xfrm>
            <a:off x="6266040" y="3856063"/>
            <a:ext cx="5109662" cy="891771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: 圆角 10">
            <a:extLst>
              <a:ext uri="{FF2B5EF4-FFF2-40B4-BE49-F238E27FC236}">
                <a16:creationId xmlns:a16="http://schemas.microsoft.com/office/drawing/2014/main" id="{02E4EFC1-E5D9-E748-AEBB-0A26975BBF4F}"/>
              </a:ext>
            </a:extLst>
          </p:cNvPr>
          <p:cNvSpPr/>
          <p:nvPr/>
        </p:nvSpPr>
        <p:spPr>
          <a:xfrm>
            <a:off x="6289287" y="2401619"/>
            <a:ext cx="5109662" cy="891771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완료된 진행사항</a:t>
            </a:r>
            <a:r>
              <a:rPr lang="en-US" altLang="ko-KR" sz="3200" b="1" dirty="0"/>
              <a:t>	</a:t>
            </a:r>
            <a:r>
              <a:rPr lang="en-US" altLang="ko-KR" sz="2400" dirty="0"/>
              <a:t>-5.24~25-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4402" y="2431122"/>
            <a:ext cx="506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결합을 위한 </a:t>
            </a:r>
            <a:r>
              <a:rPr lang="ko-KR" altLang="ko-KR" sz="2400" dirty="0" err="1"/>
              <a:t>매미고리</a:t>
            </a:r>
            <a:r>
              <a:rPr lang="ko-KR" altLang="ko-KR" sz="2400" dirty="0"/>
              <a:t> 부착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헤더와 쓰레기통 결합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289287" y="3911731"/>
            <a:ext cx="484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배선 정리</a:t>
            </a:r>
            <a:r>
              <a:rPr lang="ko-KR" altLang="en-US" sz="2400" dirty="0"/>
              <a:t> 및 외관 시트지 부착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경고해제</a:t>
            </a:r>
            <a:r>
              <a:rPr lang="ko-KR" altLang="ko-KR" sz="2400" dirty="0"/>
              <a:t>버튼 부착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289287" y="5206700"/>
            <a:ext cx="531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Millis</a:t>
            </a:r>
            <a:r>
              <a:rPr lang="ko-KR" altLang="en-US" sz="2400" dirty="0"/>
              <a:t>함수 이용</a:t>
            </a:r>
            <a:r>
              <a:rPr lang="en-US" altLang="ko-KR" sz="2400" dirty="0"/>
              <a:t>,</a:t>
            </a:r>
            <a:r>
              <a:rPr lang="ko-KR" altLang="en-US" sz="2400" dirty="0"/>
              <a:t> 소스코드 </a:t>
            </a:r>
            <a:r>
              <a:rPr lang="en-US" altLang="ko-KR" sz="2400" dirty="0"/>
              <a:t>2</a:t>
            </a:r>
            <a:r>
              <a:rPr lang="ko-KR" altLang="en-US" sz="2400" dirty="0"/>
              <a:t>차 완성</a:t>
            </a:r>
          </a:p>
        </p:txBody>
      </p:sp>
      <p:pic>
        <p:nvPicPr>
          <p:cNvPr id="19" name="그림 1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r="14232"/>
          <a:stretch/>
        </p:blipFill>
        <p:spPr>
          <a:xfrm>
            <a:off x="592704" y="1266710"/>
            <a:ext cx="5039651" cy="4680000"/>
          </a:xfrm>
          <a:prstGeom prst="roundRect">
            <a:avLst/>
          </a:prstGeom>
        </p:spPr>
      </p:pic>
      <p:pic>
        <p:nvPicPr>
          <p:cNvPr id="13" name="그림 12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3" r="3969"/>
          <a:stretch/>
        </p:blipFill>
        <p:spPr>
          <a:xfrm>
            <a:off x="592658" y="1304546"/>
            <a:ext cx="5040000" cy="4680000"/>
          </a:xfrm>
          <a:prstGeom prst="round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r="7413"/>
          <a:stretch/>
        </p:blipFill>
        <p:spPr>
          <a:xfrm rot="5400000">
            <a:off x="724211" y="1089407"/>
            <a:ext cx="4680000" cy="5040000"/>
          </a:xfrm>
          <a:prstGeom prst="round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r="13884"/>
          <a:stretch/>
        </p:blipFill>
        <p:spPr>
          <a:xfrm rot="5400000">
            <a:off x="736968" y="1063464"/>
            <a:ext cx="4680000" cy="5015749"/>
          </a:xfrm>
          <a:prstGeom prst="round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5"/>
          <a:stretch/>
        </p:blipFill>
        <p:spPr>
          <a:xfrm rot="5400000">
            <a:off x="746314" y="1084013"/>
            <a:ext cx="4680000" cy="5040000"/>
          </a:xfrm>
          <a:prstGeom prst="round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14"/>
          <a:stretch/>
        </p:blipFill>
        <p:spPr>
          <a:xfrm rot="5400000">
            <a:off x="746314" y="1105915"/>
            <a:ext cx="4680000" cy="5040000"/>
          </a:xfrm>
          <a:prstGeom prst="round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AD39A5-9D4A-534D-B8A8-FC021C732D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8A3629-10BB-CA42-8B69-C976CE19BE3E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: 圆角 10">
            <a:extLst>
              <a:ext uri="{FF2B5EF4-FFF2-40B4-BE49-F238E27FC236}">
                <a16:creationId xmlns:a16="http://schemas.microsoft.com/office/drawing/2014/main" id="{5F0C8B88-9509-6B48-8DF1-A6363C4A4F53}"/>
              </a:ext>
            </a:extLst>
          </p:cNvPr>
          <p:cNvSpPr/>
          <p:nvPr/>
        </p:nvSpPr>
        <p:spPr>
          <a:xfrm>
            <a:off x="6289287" y="1497569"/>
            <a:ext cx="5109662" cy="465974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2534" y="1527940"/>
            <a:ext cx="506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안전을 위한 </a:t>
            </a:r>
            <a:r>
              <a:rPr lang="ko-KR" altLang="en-US" sz="2400" dirty="0"/>
              <a:t>투입구 </a:t>
            </a:r>
            <a:r>
              <a:rPr lang="ko-KR" altLang="en-US" sz="2400" dirty="0" err="1"/>
              <a:t>차단</a:t>
            </a:r>
            <a:r>
              <a:rPr lang="ko-KR" altLang="ko-KR" sz="2400" dirty="0" err="1"/>
              <a:t>막</a:t>
            </a:r>
            <a:r>
              <a:rPr lang="ko-KR" altLang="ko-KR" sz="2400" dirty="0"/>
              <a:t> 설치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DDD606E1-956F-DA4E-931E-6314881F946D}"/>
              </a:ext>
            </a:extLst>
          </p:cNvPr>
          <p:cNvSpPr/>
          <p:nvPr/>
        </p:nvSpPr>
        <p:spPr>
          <a:xfrm>
            <a:off x="8810787" y="2062099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아래쪽 화살표[D] 24">
            <a:extLst>
              <a:ext uri="{FF2B5EF4-FFF2-40B4-BE49-F238E27FC236}">
                <a16:creationId xmlns:a16="http://schemas.microsoft.com/office/drawing/2014/main" id="{49B64701-48B4-444F-BB15-18F2443F46E9}"/>
              </a:ext>
            </a:extLst>
          </p:cNvPr>
          <p:cNvSpPr/>
          <p:nvPr/>
        </p:nvSpPr>
        <p:spPr>
          <a:xfrm>
            <a:off x="8810787" y="3480194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아래쪽 화살표[D] 27">
            <a:extLst>
              <a:ext uri="{FF2B5EF4-FFF2-40B4-BE49-F238E27FC236}">
                <a16:creationId xmlns:a16="http://schemas.microsoft.com/office/drawing/2014/main" id="{534AAB7B-31D8-8546-A743-BF3560456729}"/>
              </a:ext>
            </a:extLst>
          </p:cNvPr>
          <p:cNvSpPr/>
          <p:nvPr/>
        </p:nvSpPr>
        <p:spPr>
          <a:xfrm>
            <a:off x="8810787" y="4875042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3565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4" grpId="0" animBg="1"/>
      <p:bldP spid="5" grpId="0"/>
      <p:bldP spid="15" grpId="0"/>
      <p:bldP spid="16" grpId="0"/>
      <p:bldP spid="25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0">
            <a:extLst>
              <a:ext uri="{FF2B5EF4-FFF2-40B4-BE49-F238E27FC236}">
                <a16:creationId xmlns:a16="http://schemas.microsoft.com/office/drawing/2014/main" id="{B52BBEFE-1B4D-5B44-8039-4F3526826983}"/>
              </a:ext>
            </a:extLst>
          </p:cNvPr>
          <p:cNvSpPr/>
          <p:nvPr/>
        </p:nvSpPr>
        <p:spPr>
          <a:xfrm>
            <a:off x="6335781" y="4774789"/>
            <a:ext cx="5109662" cy="804602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: 圆角 10">
            <a:extLst>
              <a:ext uri="{FF2B5EF4-FFF2-40B4-BE49-F238E27FC236}">
                <a16:creationId xmlns:a16="http://schemas.microsoft.com/office/drawing/2014/main" id="{D19ACA15-8F1D-674D-A718-F8673648B5CB}"/>
              </a:ext>
            </a:extLst>
          </p:cNvPr>
          <p:cNvSpPr/>
          <p:nvPr/>
        </p:nvSpPr>
        <p:spPr>
          <a:xfrm>
            <a:off x="6335781" y="3658910"/>
            <a:ext cx="5109662" cy="982831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: 圆角 10">
            <a:extLst>
              <a:ext uri="{FF2B5EF4-FFF2-40B4-BE49-F238E27FC236}">
                <a16:creationId xmlns:a16="http://schemas.microsoft.com/office/drawing/2014/main" id="{C9D64A47-E953-964E-98D6-EC49DDDE6D05}"/>
              </a:ext>
            </a:extLst>
          </p:cNvPr>
          <p:cNvSpPr/>
          <p:nvPr/>
        </p:nvSpPr>
        <p:spPr>
          <a:xfrm>
            <a:off x="6335781" y="2775508"/>
            <a:ext cx="5109662" cy="734858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: 圆角 10">
            <a:extLst>
              <a:ext uri="{FF2B5EF4-FFF2-40B4-BE49-F238E27FC236}">
                <a16:creationId xmlns:a16="http://schemas.microsoft.com/office/drawing/2014/main" id="{E9D8CE3A-51FC-6F4B-AFCE-372DD4F8DCB6}"/>
              </a:ext>
            </a:extLst>
          </p:cNvPr>
          <p:cNvSpPr/>
          <p:nvPr/>
        </p:nvSpPr>
        <p:spPr>
          <a:xfrm>
            <a:off x="6335781" y="1620884"/>
            <a:ext cx="5109662" cy="1004448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제품의 테스트 결과</a:t>
            </a:r>
            <a:r>
              <a:rPr lang="en-US" altLang="ko-KR" sz="3200" b="1" dirty="0"/>
              <a:t>	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16220"/>
          <a:stretch/>
        </p:blipFill>
        <p:spPr>
          <a:xfrm rot="5400000">
            <a:off x="799662" y="1098478"/>
            <a:ext cx="4680000" cy="5040000"/>
          </a:xfrm>
          <a:prstGeom prst="round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4940" y="1683742"/>
            <a:ext cx="490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종이</a:t>
            </a:r>
            <a:r>
              <a:rPr lang="en-US" altLang="ko-KR" dirty="0"/>
              <a:t>, </a:t>
            </a:r>
            <a:r>
              <a:rPr lang="ko-KR" altLang="en-US" dirty="0"/>
              <a:t>캔은 무리 없이 압축이 되며 현재까지 약 최대 </a:t>
            </a:r>
            <a:r>
              <a:rPr lang="en-US" altLang="ko-KR" dirty="0"/>
              <a:t>20%</a:t>
            </a:r>
            <a:r>
              <a:rPr lang="ko-KR" altLang="en-US" dirty="0"/>
              <a:t>정도 압축률을 보임 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(</a:t>
            </a:r>
            <a:r>
              <a:rPr lang="ko-KR" altLang="en-US" dirty="0"/>
              <a:t>한계 테스트 </a:t>
            </a:r>
            <a:r>
              <a:rPr lang="ko-KR" altLang="en-US" dirty="0" err="1"/>
              <a:t>미실시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4940" y="2841404"/>
            <a:ext cx="4907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매미고리를</a:t>
            </a:r>
            <a:r>
              <a:rPr lang="ko-KR" altLang="en-US" dirty="0"/>
              <a:t> 사용한 결과 스트로크전진시 강한 압력에도 고정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4940" y="4835599"/>
            <a:ext cx="4907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쓰레기의 재질이 탄성이 있는 경우 쓰레기의 용량에 따라 압축률 </a:t>
            </a:r>
            <a:r>
              <a:rPr lang="ko-KR" altLang="en-US" dirty="0" err="1"/>
              <a:t>저하발생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35781" y="3718342"/>
            <a:ext cx="490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현재의 </a:t>
            </a:r>
            <a:r>
              <a:rPr lang="ko-KR" altLang="en-US" dirty="0" err="1"/>
              <a:t>센서값과</a:t>
            </a:r>
            <a:r>
              <a:rPr lang="ko-KR" altLang="en-US" dirty="0"/>
              <a:t> 소스코드는 추측을 통해 </a:t>
            </a:r>
            <a:r>
              <a:rPr lang="ko-KR" altLang="en-US" dirty="0" err="1"/>
              <a:t>프레스빈이</a:t>
            </a:r>
            <a:r>
              <a:rPr lang="ko-KR" altLang="en-US" dirty="0"/>
              <a:t> 압력을 버틸 수 있는 한계의 </a:t>
            </a:r>
            <a:r>
              <a:rPr lang="en-US" altLang="ko-KR" dirty="0"/>
              <a:t>60%</a:t>
            </a:r>
            <a:r>
              <a:rPr lang="ko-KR" altLang="en-US" dirty="0"/>
              <a:t>정도를 사용한것으로 판단됨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AFB6BB-54A4-6C45-94DE-15EA901083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08D8AF-707A-7A40-AFAD-60E851A9AF06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79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10">
            <a:extLst>
              <a:ext uri="{FF2B5EF4-FFF2-40B4-BE49-F238E27FC236}">
                <a16:creationId xmlns:a16="http://schemas.microsoft.com/office/drawing/2014/main" id="{A897709C-225A-B747-9B75-70215F5D4B87}"/>
              </a:ext>
            </a:extLst>
          </p:cNvPr>
          <p:cNvSpPr/>
          <p:nvPr/>
        </p:nvSpPr>
        <p:spPr>
          <a:xfrm>
            <a:off x="6335781" y="1915625"/>
            <a:ext cx="5109662" cy="94489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 해결 과정</a:t>
            </a:r>
            <a:r>
              <a:rPr lang="en-US" altLang="ko-KR" sz="3200" b="1" dirty="0"/>
              <a:t>	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9" r="-1"/>
          <a:stretch/>
        </p:blipFill>
        <p:spPr>
          <a:xfrm rot="5400000">
            <a:off x="799662" y="1102096"/>
            <a:ext cx="4680000" cy="5040000"/>
          </a:xfrm>
          <a:prstGeom prst="round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5781" y="1410230"/>
            <a:ext cx="4399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센서의 잦은 고장</a:t>
            </a:r>
            <a:endParaRPr lang="en-US" altLang="ko-KR" sz="2400" b="1" dirty="0"/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E566AD-D2CC-B045-932D-E1F555357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214345-052C-954C-9407-400A97137E4F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4F078-1588-054E-8ECF-2A9CF233835D}"/>
              </a:ext>
            </a:extLst>
          </p:cNvPr>
          <p:cNvSpPr txBox="1"/>
          <p:nvPr/>
        </p:nvSpPr>
        <p:spPr>
          <a:xfrm>
            <a:off x="6497128" y="2050560"/>
            <a:ext cx="467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실린더의 힘이 강력해서 </a:t>
            </a:r>
            <a:r>
              <a:rPr kumimoji="1" lang="ko-KR" altLang="en-US" dirty="0" err="1"/>
              <a:t>압력센서가</a:t>
            </a:r>
            <a:r>
              <a:rPr kumimoji="1" lang="ko-KR" altLang="en-US" dirty="0"/>
              <a:t> 찢어지거나 위치에서 벗어남 </a:t>
            </a:r>
          </a:p>
        </p:txBody>
      </p:sp>
      <p:sp>
        <p:nvSpPr>
          <p:cNvPr id="22" name="矩形: 圆角 10">
            <a:extLst>
              <a:ext uri="{FF2B5EF4-FFF2-40B4-BE49-F238E27FC236}">
                <a16:creationId xmlns:a16="http://schemas.microsoft.com/office/drawing/2014/main" id="{252946DE-5544-B74B-AA58-55A1DEAAA6EB}"/>
              </a:ext>
            </a:extLst>
          </p:cNvPr>
          <p:cNvSpPr/>
          <p:nvPr/>
        </p:nvSpPr>
        <p:spPr>
          <a:xfrm>
            <a:off x="6335781" y="3417877"/>
            <a:ext cx="5109662" cy="149508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D6050C-85BB-804F-B578-F29C3ECCC21D}"/>
              </a:ext>
            </a:extLst>
          </p:cNvPr>
          <p:cNvSpPr txBox="1"/>
          <p:nvPr/>
        </p:nvSpPr>
        <p:spPr>
          <a:xfrm>
            <a:off x="6497127" y="3657057"/>
            <a:ext cx="4672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압력센서 </a:t>
            </a:r>
            <a:r>
              <a:rPr kumimoji="1" lang="ko-KR" altLang="en-US" dirty="0" err="1"/>
              <a:t>여분구매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글루건으로</a:t>
            </a:r>
            <a:r>
              <a:rPr kumimoji="1" lang="ko-KR" altLang="en-US" dirty="0"/>
              <a:t> 압력센서위치를 고정 </a:t>
            </a:r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4CCE74A5-98FA-6049-B0D4-69D18AC06632}"/>
              </a:ext>
            </a:extLst>
          </p:cNvPr>
          <p:cNvSpPr/>
          <p:nvPr/>
        </p:nvSpPr>
        <p:spPr>
          <a:xfrm>
            <a:off x="8767628" y="2995455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370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23" grpId="0"/>
      <p:bldP spid="24" grpId="0" animBg="1"/>
      <p:bldP spid="2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10">
            <a:extLst>
              <a:ext uri="{FF2B5EF4-FFF2-40B4-BE49-F238E27FC236}">
                <a16:creationId xmlns:a16="http://schemas.microsoft.com/office/drawing/2014/main" id="{A897709C-225A-B747-9B75-70215F5D4B87}"/>
              </a:ext>
            </a:extLst>
          </p:cNvPr>
          <p:cNvSpPr/>
          <p:nvPr/>
        </p:nvSpPr>
        <p:spPr>
          <a:xfrm>
            <a:off x="6335781" y="1915625"/>
            <a:ext cx="5109662" cy="94489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 해결 과정</a:t>
            </a:r>
            <a:r>
              <a:rPr lang="en-US" altLang="ko-KR" sz="3200" b="1" dirty="0"/>
              <a:t>	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5781" y="1313879"/>
            <a:ext cx="4843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아크릴 박스와 쓰레기통의 결합</a:t>
            </a:r>
            <a:endParaRPr lang="en-US" altLang="ko-KR" sz="2400" b="1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3" t="5989" r="6856" b="17642"/>
          <a:stretch/>
        </p:blipFill>
        <p:spPr>
          <a:xfrm rot="5400000">
            <a:off x="807639" y="1067315"/>
            <a:ext cx="4680000" cy="5040000"/>
          </a:xfrm>
          <a:prstGeom prst="round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0" t="18373" r="-1563" b="16275"/>
          <a:stretch/>
        </p:blipFill>
        <p:spPr>
          <a:xfrm rot="5400000">
            <a:off x="816454" y="1067315"/>
            <a:ext cx="4680000" cy="5040000"/>
          </a:xfrm>
          <a:prstGeom prst="round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E566AD-D2CC-B045-932D-E1F5553572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214345-052C-954C-9407-400A97137E4F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: 圆角 10">
            <a:extLst>
              <a:ext uri="{FF2B5EF4-FFF2-40B4-BE49-F238E27FC236}">
                <a16:creationId xmlns:a16="http://schemas.microsoft.com/office/drawing/2014/main" id="{252946DE-5544-B74B-AA58-55A1DEAAA6EB}"/>
              </a:ext>
            </a:extLst>
          </p:cNvPr>
          <p:cNvSpPr/>
          <p:nvPr/>
        </p:nvSpPr>
        <p:spPr>
          <a:xfrm>
            <a:off x="6335781" y="3417878"/>
            <a:ext cx="5109662" cy="731326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4CCE74A5-98FA-6049-B0D4-69D18AC06632}"/>
              </a:ext>
            </a:extLst>
          </p:cNvPr>
          <p:cNvSpPr/>
          <p:nvPr/>
        </p:nvSpPr>
        <p:spPr>
          <a:xfrm>
            <a:off x="8767628" y="2995455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F269C-F2ED-F546-BA4C-12F89FEE1AD0}"/>
              </a:ext>
            </a:extLst>
          </p:cNvPr>
          <p:cNvSpPr txBox="1"/>
          <p:nvPr/>
        </p:nvSpPr>
        <p:spPr>
          <a:xfrm>
            <a:off x="6462480" y="1960688"/>
            <a:ext cx="4716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압력을 이기기 위해 결합이 </a:t>
            </a:r>
            <a:r>
              <a:rPr kumimoji="1" lang="ko-KR" altLang="en-US" dirty="0" err="1"/>
              <a:t>단단해야함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쓰레기를 교체하기위해 분리가 </a:t>
            </a:r>
            <a:r>
              <a:rPr kumimoji="1" lang="ko-KR" altLang="en-US" dirty="0" err="1"/>
              <a:t>쉬워야함</a:t>
            </a:r>
            <a:endParaRPr kumimoji="1"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94A9CF-0E4F-CE48-844B-C69985000C99}"/>
              </a:ext>
            </a:extLst>
          </p:cNvPr>
          <p:cNvSpPr txBox="1"/>
          <p:nvPr/>
        </p:nvSpPr>
        <p:spPr>
          <a:xfrm>
            <a:off x="6374366" y="3506233"/>
            <a:ext cx="5071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카라비너를</a:t>
            </a:r>
            <a:r>
              <a:rPr lang="ko-KR" altLang="en-US" dirty="0"/>
              <a:t> 이용하려 했으나 분리가 어렵고 고정이 안됨</a:t>
            </a:r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26" name="矩形: 圆角 10">
            <a:extLst>
              <a:ext uri="{FF2B5EF4-FFF2-40B4-BE49-F238E27FC236}">
                <a16:creationId xmlns:a16="http://schemas.microsoft.com/office/drawing/2014/main" id="{0B6E6EB3-AB77-2945-9CF9-13B7C179FC46}"/>
              </a:ext>
            </a:extLst>
          </p:cNvPr>
          <p:cNvSpPr/>
          <p:nvPr/>
        </p:nvSpPr>
        <p:spPr>
          <a:xfrm>
            <a:off x="6335781" y="4688739"/>
            <a:ext cx="5109662" cy="731326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97F8C5-138A-6E44-8510-1A3386C43304}"/>
              </a:ext>
            </a:extLst>
          </p:cNvPr>
          <p:cNvSpPr/>
          <p:nvPr/>
        </p:nvSpPr>
        <p:spPr>
          <a:xfrm>
            <a:off x="6374366" y="48697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장착이 쉽고 강력하고 편리한 </a:t>
            </a:r>
            <a:r>
              <a:rPr lang="ko-KR" altLang="en-US" dirty="0" err="1"/>
              <a:t>매미고리</a:t>
            </a:r>
            <a:r>
              <a:rPr lang="ko-KR" altLang="en-US" dirty="0"/>
              <a:t> 결정</a:t>
            </a:r>
            <a:endParaRPr lang="en-US" altLang="ko-KR" dirty="0"/>
          </a:p>
        </p:txBody>
      </p:sp>
      <p:sp>
        <p:nvSpPr>
          <p:cNvPr id="27" name="아래쪽 화살표[D] 26">
            <a:extLst>
              <a:ext uri="{FF2B5EF4-FFF2-40B4-BE49-F238E27FC236}">
                <a16:creationId xmlns:a16="http://schemas.microsoft.com/office/drawing/2014/main" id="{6718FC73-E4D7-D54B-A0E6-FE2ACDA35989}"/>
              </a:ext>
            </a:extLst>
          </p:cNvPr>
          <p:cNvSpPr/>
          <p:nvPr/>
        </p:nvSpPr>
        <p:spPr>
          <a:xfrm>
            <a:off x="8767628" y="4305062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9653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14" grpId="0"/>
      <p:bldP spid="25" grpId="0"/>
      <p:bldP spid="26" grpId="0" animBg="1"/>
      <p:bldP spid="13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10">
            <a:extLst>
              <a:ext uri="{FF2B5EF4-FFF2-40B4-BE49-F238E27FC236}">
                <a16:creationId xmlns:a16="http://schemas.microsoft.com/office/drawing/2014/main" id="{A897709C-225A-B747-9B75-70215F5D4B87}"/>
              </a:ext>
            </a:extLst>
          </p:cNvPr>
          <p:cNvSpPr/>
          <p:nvPr/>
        </p:nvSpPr>
        <p:spPr>
          <a:xfrm>
            <a:off x="6335781" y="1914949"/>
            <a:ext cx="5109662" cy="94489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 해결 과정</a:t>
            </a:r>
            <a:r>
              <a:rPr lang="en-US" altLang="ko-KR" sz="3200" b="1" dirty="0"/>
              <a:t>	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0239"/>
          <a:stretch/>
        </p:blipFill>
        <p:spPr>
          <a:xfrm rot="5400000">
            <a:off x="774029" y="1038845"/>
            <a:ext cx="4680000" cy="5040000"/>
          </a:xfrm>
          <a:prstGeom prst="roundRect">
            <a:avLst/>
          </a:prstGeom>
        </p:spPr>
      </p:pic>
      <p:pic>
        <p:nvPicPr>
          <p:cNvPr id="17" name="그림 16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67" r="25902" b="-267"/>
          <a:stretch/>
        </p:blipFill>
        <p:spPr>
          <a:xfrm rot="5400000">
            <a:off x="771509" y="1038845"/>
            <a:ext cx="4680000" cy="5040000"/>
          </a:xfrm>
          <a:prstGeom prst="round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E566AD-D2CC-B045-932D-E1F5553572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214345-052C-954C-9407-400A97137E4F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: 圆角 10">
            <a:extLst>
              <a:ext uri="{FF2B5EF4-FFF2-40B4-BE49-F238E27FC236}">
                <a16:creationId xmlns:a16="http://schemas.microsoft.com/office/drawing/2014/main" id="{252946DE-5544-B74B-AA58-55A1DEAAA6EB}"/>
              </a:ext>
            </a:extLst>
          </p:cNvPr>
          <p:cNvSpPr/>
          <p:nvPr/>
        </p:nvSpPr>
        <p:spPr>
          <a:xfrm>
            <a:off x="6335781" y="3417878"/>
            <a:ext cx="5109662" cy="844156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4CCE74A5-98FA-6049-B0D4-69D18AC06632}"/>
              </a:ext>
            </a:extLst>
          </p:cNvPr>
          <p:cNvSpPr/>
          <p:nvPr/>
        </p:nvSpPr>
        <p:spPr>
          <a:xfrm>
            <a:off x="8767628" y="2995455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AC4020-4412-D44B-9181-C6577D1953EE}"/>
              </a:ext>
            </a:extLst>
          </p:cNvPr>
          <p:cNvSpPr/>
          <p:nvPr/>
        </p:nvSpPr>
        <p:spPr>
          <a:xfrm>
            <a:off x="6335781" y="1389829"/>
            <a:ext cx="3118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/>
              <a:t>압충뭉치와</a:t>
            </a:r>
            <a:r>
              <a:rPr lang="ko-KR" altLang="en-US" b="1" dirty="0"/>
              <a:t> 스트로크의 결합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BF828E-4E50-1C48-95E4-61F2C2E60429}"/>
              </a:ext>
            </a:extLst>
          </p:cNvPr>
          <p:cNvSpPr/>
          <p:nvPr/>
        </p:nvSpPr>
        <p:spPr>
          <a:xfrm>
            <a:off x="6293161" y="2052543"/>
            <a:ext cx="5326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스트로크는 굉장히 작고 금속 재질 특성상 접착제로 무언가를 붙이기에 어려움이 따랐다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8E917-9A23-8D4F-B49D-7AE697776285}"/>
              </a:ext>
            </a:extLst>
          </p:cNvPr>
          <p:cNvSpPr/>
          <p:nvPr/>
        </p:nvSpPr>
        <p:spPr>
          <a:xfrm>
            <a:off x="6401488" y="3527056"/>
            <a:ext cx="5109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구하기 쉽고 장착하기 좋은 권투글러브나 공을 </a:t>
            </a:r>
            <a:endParaRPr lang="en-US" altLang="ko-KR" dirty="0"/>
          </a:p>
          <a:p>
            <a:r>
              <a:rPr lang="ko-KR" altLang="en-US" dirty="0"/>
              <a:t>하려했으나 쓰레기의 중간만 압축이 예상됨</a:t>
            </a:r>
          </a:p>
        </p:txBody>
      </p:sp>
      <p:sp>
        <p:nvSpPr>
          <p:cNvPr id="27" name="矩形: 圆角 10">
            <a:extLst>
              <a:ext uri="{FF2B5EF4-FFF2-40B4-BE49-F238E27FC236}">
                <a16:creationId xmlns:a16="http://schemas.microsoft.com/office/drawing/2014/main" id="{D5A25B5F-C1DE-D141-9B9D-268031B15AA5}"/>
              </a:ext>
            </a:extLst>
          </p:cNvPr>
          <p:cNvSpPr/>
          <p:nvPr/>
        </p:nvSpPr>
        <p:spPr>
          <a:xfrm>
            <a:off x="6335781" y="4756386"/>
            <a:ext cx="5109662" cy="108561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5CCF9185-6873-2D40-957B-3EDF604B1ECA}"/>
              </a:ext>
            </a:extLst>
          </p:cNvPr>
          <p:cNvSpPr/>
          <p:nvPr/>
        </p:nvSpPr>
        <p:spPr>
          <a:xfrm>
            <a:off x="8767628" y="4390303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62BD1C-CA9C-744C-84EF-07BF72C4F5AF}"/>
              </a:ext>
            </a:extLst>
          </p:cNvPr>
          <p:cNvSpPr/>
          <p:nvPr/>
        </p:nvSpPr>
        <p:spPr>
          <a:xfrm>
            <a:off x="6469313" y="4895803"/>
            <a:ext cx="5109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고른 </a:t>
            </a:r>
            <a:r>
              <a:rPr lang="ko-KR" altLang="en-US" dirty="0" err="1"/>
              <a:t>압축표면을</a:t>
            </a:r>
            <a:r>
              <a:rPr lang="ko-KR" altLang="en-US" dirty="0"/>
              <a:t> 위해 평평한 </a:t>
            </a:r>
            <a:r>
              <a:rPr lang="ko-KR" altLang="en-US" dirty="0" err="1"/>
              <a:t>압축뭉치로</a:t>
            </a:r>
            <a:r>
              <a:rPr lang="ko-KR" altLang="en-US" dirty="0"/>
              <a:t> 변경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BDCBA5-C97C-824D-8A2C-CFD189DEDD2F}"/>
              </a:ext>
            </a:extLst>
          </p:cNvPr>
          <p:cNvSpPr/>
          <p:nvPr/>
        </p:nvSpPr>
        <p:spPr>
          <a:xfrm>
            <a:off x="6469313" y="5290030"/>
            <a:ext cx="5109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스트로크에 쇠막대를 끼워 볼트와 너트로 고정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2131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13" grpId="0"/>
      <p:bldP spid="15" grpId="0"/>
      <p:bldP spid="16" grpId="0"/>
      <p:bldP spid="27" grpId="0" animBg="1"/>
      <p:bldP spid="29" grpId="2" animBg="1"/>
      <p:bldP spid="30" grpId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10">
            <a:extLst>
              <a:ext uri="{FF2B5EF4-FFF2-40B4-BE49-F238E27FC236}">
                <a16:creationId xmlns:a16="http://schemas.microsoft.com/office/drawing/2014/main" id="{A897709C-225A-B747-9B75-70215F5D4B87}"/>
              </a:ext>
            </a:extLst>
          </p:cNvPr>
          <p:cNvSpPr/>
          <p:nvPr/>
        </p:nvSpPr>
        <p:spPr>
          <a:xfrm>
            <a:off x="6335781" y="1915625"/>
            <a:ext cx="5109662" cy="94489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 해결 과정</a:t>
            </a:r>
            <a:r>
              <a:rPr lang="en-US" altLang="ko-KR" sz="3200" b="1" dirty="0"/>
              <a:t>	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7186" y="7570314"/>
            <a:ext cx="448453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압충뭉치와</a:t>
            </a:r>
            <a:r>
              <a:rPr lang="ko-KR" altLang="en-US" sz="2400" b="1" dirty="0"/>
              <a:t> 스트로크의 결합</a:t>
            </a:r>
          </a:p>
          <a:p>
            <a:r>
              <a:rPr lang="ko-KR" altLang="en-US" dirty="0" err="1"/>
              <a:t>압축뭉치가</a:t>
            </a:r>
            <a:r>
              <a:rPr lang="ko-KR" altLang="en-US" dirty="0"/>
              <a:t> 장착될 스트로크는 굉장히 작고 금속 재질 특성상 접착제로 무언가를 붙이기에 어려움이 따랐다</a:t>
            </a:r>
            <a:r>
              <a:rPr lang="en-US" altLang="ko-KR" dirty="0"/>
              <a:t>. </a:t>
            </a:r>
            <a:r>
              <a:rPr lang="ko-KR" altLang="en-US" dirty="0"/>
              <a:t>처음에는 권투글러브나 공 등을 연결하여 최대한 작은 면적으로 </a:t>
            </a:r>
            <a:r>
              <a:rPr lang="ko-KR" altLang="en-US" dirty="0" err="1"/>
              <a:t>압축하려했으나</a:t>
            </a:r>
            <a:r>
              <a:rPr lang="ko-KR" altLang="en-US" dirty="0"/>
              <a:t> 쓰레기를 압축할 수 있는 부피가 매우 적고 장착이 어려웠다</a:t>
            </a:r>
            <a:r>
              <a:rPr lang="en-US" altLang="ko-KR" dirty="0"/>
              <a:t>. </a:t>
            </a:r>
            <a:r>
              <a:rPr lang="ko-KR" altLang="en-US" dirty="0"/>
              <a:t>스트로크중간에 쇠막대를 넣고 평평한 </a:t>
            </a:r>
            <a:r>
              <a:rPr lang="ko-KR" altLang="en-US" dirty="0" err="1"/>
              <a:t>압축뭉치와</a:t>
            </a:r>
            <a:r>
              <a:rPr lang="ko-KR" altLang="en-US" dirty="0"/>
              <a:t> </a:t>
            </a:r>
            <a:r>
              <a:rPr lang="ko-KR" altLang="en-US" dirty="0" err="1"/>
              <a:t>결합부를</a:t>
            </a:r>
            <a:r>
              <a:rPr lang="ko-KR" altLang="en-US" dirty="0"/>
              <a:t> 만들어 큰 압력에도 본래의 모양을 유지하며 쓰레기를 압축하였다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E566AD-D2CC-B045-932D-E1F555357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214345-052C-954C-9407-400A97137E4F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: 圆角 10">
            <a:extLst>
              <a:ext uri="{FF2B5EF4-FFF2-40B4-BE49-F238E27FC236}">
                <a16:creationId xmlns:a16="http://schemas.microsoft.com/office/drawing/2014/main" id="{252946DE-5544-B74B-AA58-55A1DEAAA6EB}"/>
              </a:ext>
            </a:extLst>
          </p:cNvPr>
          <p:cNvSpPr/>
          <p:nvPr/>
        </p:nvSpPr>
        <p:spPr>
          <a:xfrm>
            <a:off x="6335781" y="3417878"/>
            <a:ext cx="5109662" cy="890652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4CCE74A5-98FA-6049-B0D4-69D18AC06632}"/>
              </a:ext>
            </a:extLst>
          </p:cNvPr>
          <p:cNvSpPr/>
          <p:nvPr/>
        </p:nvSpPr>
        <p:spPr>
          <a:xfrm>
            <a:off x="8767628" y="2995455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059206-3A02-0B4A-8064-B64889AF5C4F}"/>
              </a:ext>
            </a:extLst>
          </p:cNvPr>
          <p:cNvSpPr/>
          <p:nvPr/>
        </p:nvSpPr>
        <p:spPr>
          <a:xfrm>
            <a:off x="6335781" y="13790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스트로크 </a:t>
            </a:r>
            <a:r>
              <a:rPr lang="ko-KR" altLang="en-US" b="1" dirty="0" err="1"/>
              <a:t>후진시</a:t>
            </a:r>
            <a:r>
              <a:rPr lang="ko-KR" altLang="en-US" b="1" dirty="0"/>
              <a:t> 초음파거리센서가 계속 입력됨</a:t>
            </a:r>
          </a:p>
        </p:txBody>
      </p:sp>
      <p:sp>
        <p:nvSpPr>
          <p:cNvPr id="31" name="矩形: 圆角 10">
            <a:extLst>
              <a:ext uri="{FF2B5EF4-FFF2-40B4-BE49-F238E27FC236}">
                <a16:creationId xmlns:a16="http://schemas.microsoft.com/office/drawing/2014/main" id="{A99B358C-C01B-E940-AB68-6D84E7F8C59C}"/>
              </a:ext>
            </a:extLst>
          </p:cNvPr>
          <p:cNvSpPr/>
          <p:nvPr/>
        </p:nvSpPr>
        <p:spPr>
          <a:xfrm>
            <a:off x="588989" y="1242801"/>
            <a:ext cx="5047560" cy="465604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: 圆角 10">
            <a:extLst>
              <a:ext uri="{FF2B5EF4-FFF2-40B4-BE49-F238E27FC236}">
                <a16:creationId xmlns:a16="http://schemas.microsoft.com/office/drawing/2014/main" id="{084A73F7-FADA-CE44-8A1E-6EDD53CDF27F}"/>
              </a:ext>
            </a:extLst>
          </p:cNvPr>
          <p:cNvSpPr/>
          <p:nvPr/>
        </p:nvSpPr>
        <p:spPr>
          <a:xfrm>
            <a:off x="575559" y="1242801"/>
            <a:ext cx="5047560" cy="466562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7E5D53-409E-0B43-BEFC-6F946C3AC6AB}"/>
              </a:ext>
            </a:extLst>
          </p:cNvPr>
          <p:cNvSpPr/>
          <p:nvPr/>
        </p:nvSpPr>
        <p:spPr>
          <a:xfrm>
            <a:off x="6521717" y="2052543"/>
            <a:ext cx="4584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구조상 </a:t>
            </a:r>
            <a:r>
              <a:rPr lang="ko-KR" altLang="en-US" dirty="0" err="1"/>
              <a:t>압축뭉치에</a:t>
            </a:r>
            <a:r>
              <a:rPr lang="ko-KR" altLang="en-US" dirty="0"/>
              <a:t> 초음파거리센서를 연결</a:t>
            </a:r>
            <a:endParaRPr lang="en-US" altLang="ko-KR" dirty="0"/>
          </a:p>
          <a:p>
            <a:r>
              <a:rPr lang="ko-KR" altLang="en-US" dirty="0"/>
              <a:t>스트로크 </a:t>
            </a:r>
            <a:r>
              <a:rPr lang="ko-KR" altLang="en-US" dirty="0" err="1"/>
              <a:t>후진시</a:t>
            </a:r>
            <a:r>
              <a:rPr lang="ko-KR" altLang="en-US" dirty="0"/>
              <a:t> </a:t>
            </a:r>
            <a:r>
              <a:rPr lang="ko-KR" altLang="en-US" dirty="0" err="1"/>
              <a:t>거리센서도</a:t>
            </a:r>
            <a:r>
              <a:rPr lang="ko-KR" altLang="en-US" dirty="0"/>
              <a:t> 계속 반응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E3AD36-BFCA-6245-92A9-5489A3A5EDE1}"/>
              </a:ext>
            </a:extLst>
          </p:cNvPr>
          <p:cNvSpPr/>
          <p:nvPr/>
        </p:nvSpPr>
        <p:spPr>
          <a:xfrm>
            <a:off x="6521717" y="35729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스트로크가 이상없이 전진 시 후진하는 동안은 </a:t>
            </a:r>
            <a:endParaRPr lang="en-US" altLang="ko-KR" dirty="0"/>
          </a:p>
          <a:p>
            <a:r>
              <a:rPr lang="ko-KR" altLang="en-US" dirty="0"/>
              <a:t>센서 값을 받지 않게 전체 </a:t>
            </a:r>
            <a:r>
              <a:rPr lang="ko-KR" altLang="en-US" dirty="0" err="1"/>
              <a:t>로직</a:t>
            </a:r>
            <a:r>
              <a:rPr lang="ko-KR" altLang="en-US" dirty="0"/>
              <a:t> 변경 </a:t>
            </a:r>
            <a:endParaRPr lang="en-US" altLang="ko-K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81440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 animBg="1"/>
      <p:bldP spid="24" grpId="0" animBg="1"/>
      <p:bldP spid="31" grpId="0" animBg="1"/>
      <p:bldP spid="30" grpId="0" animBg="1"/>
      <p:bldP spid="28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336</Words>
  <Application>Microsoft Macintosh PowerPoint</Application>
  <PresentationFormat>와이드스크린</PresentationFormat>
  <Paragraphs>74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KyoMadoka</vt:lpstr>
      <vt:lpstr>微软雅黑</vt:lpstr>
      <vt:lpstr>Open Sans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병률</dc:creator>
  <cp:lastModifiedBy>이종호</cp:lastModifiedBy>
  <cp:revision>100</cp:revision>
  <dcterms:created xsi:type="dcterms:W3CDTF">2019-05-10T08:40:34Z</dcterms:created>
  <dcterms:modified xsi:type="dcterms:W3CDTF">2019-05-27T13:59:39Z</dcterms:modified>
</cp:coreProperties>
</file>